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8" r:id="rId3"/>
    <p:sldId id="264" r:id="rId4"/>
    <p:sldId id="262" r:id="rId5"/>
    <p:sldId id="271" r:id="rId6"/>
    <p:sldId id="272" r:id="rId7"/>
    <p:sldId id="270" r:id="rId8"/>
    <p:sldId id="275" r:id="rId9"/>
    <p:sldId id="267" r:id="rId10"/>
    <p:sldId id="274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FF40FF"/>
    <a:srgbClr val="FF85FF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A9E096-AC93-564C-B619-16087C227CAB}" v="231" dt="2021-05-09T18:27:31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03"/>
  </p:normalViewPr>
  <p:slideViewPr>
    <p:cSldViewPr snapToGrid="0">
      <p:cViewPr varScale="1">
        <p:scale>
          <a:sx n="105" d="100"/>
          <a:sy n="105" d="100"/>
        </p:scale>
        <p:origin x="8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A9A9E096-AC93-564C-B619-16087C227CAB}"/>
    <pc:docChg chg="modSld">
      <pc:chgData name="Zrinka Jurčević" userId="0b24b88d-47f3-4db2-ad81-ac8a28adbcb8" providerId="ADAL" clId="{A9A9E096-AC93-564C-B619-16087C227CAB}" dt="2021-05-09T18:27:38.366" v="3" actId="1076"/>
      <pc:docMkLst>
        <pc:docMk/>
      </pc:docMkLst>
      <pc:sldChg chg="modSp mod">
        <pc:chgData name="Zrinka Jurčević" userId="0b24b88d-47f3-4db2-ad81-ac8a28adbcb8" providerId="ADAL" clId="{A9A9E096-AC93-564C-B619-16087C227CAB}" dt="2021-05-09T18:27:38.366" v="3" actId="1076"/>
        <pc:sldMkLst>
          <pc:docMk/>
          <pc:sldMk cId="3205095418" sldId="264"/>
        </pc:sldMkLst>
        <pc:spChg chg="mod">
          <ac:chgData name="Zrinka Jurčević" userId="0b24b88d-47f3-4db2-ad81-ac8a28adbcb8" providerId="ADAL" clId="{A9A9E096-AC93-564C-B619-16087C227CAB}" dt="2021-05-09T18:27:36.355" v="2" actId="1076"/>
          <ac:spMkLst>
            <pc:docMk/>
            <pc:sldMk cId="3205095418" sldId="264"/>
            <ac:spMk id="3" creationId="{71D259C8-A381-6B4B-B993-C4B27B238F1F}"/>
          </ac:spMkLst>
        </pc:spChg>
        <pc:spChg chg="mod">
          <ac:chgData name="Zrinka Jurčević" userId="0b24b88d-47f3-4db2-ad81-ac8a28adbcb8" providerId="ADAL" clId="{A9A9E096-AC93-564C-B619-16087C227CAB}" dt="2021-05-09T18:27:38.366" v="3" actId="1076"/>
          <ac:spMkLst>
            <pc:docMk/>
            <pc:sldMk cId="3205095418" sldId="264"/>
            <ac:spMk id="9" creationId="{58B5B528-7EC9-D347-9C3A-C92F416B13F6}"/>
          </ac:spMkLst>
        </pc:spChg>
        <pc:picChg chg="mod">
          <ac:chgData name="Zrinka Jurčević" userId="0b24b88d-47f3-4db2-ad81-ac8a28adbcb8" providerId="ADAL" clId="{A9A9E096-AC93-564C-B619-16087C227CAB}" dt="2021-05-09T18:27:31.889" v="1" actId="1076"/>
          <ac:picMkLst>
            <pc:docMk/>
            <pc:sldMk cId="3205095418" sldId="264"/>
            <ac:picMk id="7" creationId="{00000000-0000-0000-0000-000000000000}"/>
          </ac:picMkLst>
        </pc:picChg>
      </pc:sldChg>
      <pc:sldChg chg="modSp">
        <pc:chgData name="Zrinka Jurčević" userId="0b24b88d-47f3-4db2-ad81-ac8a28adbcb8" providerId="ADAL" clId="{A9A9E096-AC93-564C-B619-16087C227CAB}" dt="2021-05-06T19:43:45.282" v="0"/>
        <pc:sldMkLst>
          <pc:docMk/>
          <pc:sldMk cId="2763696088" sldId="274"/>
        </pc:sldMkLst>
        <pc:picChg chg="mod">
          <ac:chgData name="Zrinka Jurčević" userId="0b24b88d-47f3-4db2-ad81-ac8a28adbcb8" providerId="ADAL" clId="{A9A9E096-AC93-564C-B619-16087C227CAB}" dt="2021-05-06T19:43:45.282" v="0"/>
          <ac:picMkLst>
            <pc:docMk/>
            <pc:sldMk cId="2763696088" sldId="274"/>
            <ac:picMk id="8" creationId="{55E966A6-59EB-634D-A08B-DA6BC33DB7A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C5467-5353-7E40-AF48-67B9B4EE882D}" type="datetimeFigureOut">
              <a:rPr lang="en-HR" smtClean="0"/>
              <a:t>09.05.2021.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8163-4E33-3F4C-A349-CA365156D5D4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07830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6B8163-4E33-3F4C-A349-CA365156D5D4}" type="slidenum">
              <a:rPr lang="en-HR" smtClean="0"/>
              <a:t>4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93301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hyperlink" Target="https://www.e-sfera.hr/dodatni-digitalni-sadrzaji/0e98baa1-eeb8-4028-a0a0-878ecef6c1de/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593701" y="3174027"/>
            <a:ext cx="40337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Poslušaj audiosažetak nastavne jedinice. Utvrdi znanje, a zatim samostalno ponovi najvažnije.</a:t>
            </a:r>
            <a:r>
              <a:rPr lang="en-US" sz="2800" dirty="0"/>
              <a:t> </a:t>
            </a:r>
            <a:endParaRPr lang="en-HR" sz="2800" dirty="0"/>
          </a:p>
        </p:txBody>
      </p:sp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838" y="974355"/>
            <a:ext cx="1559441" cy="2011799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964050" y="1578543"/>
            <a:ext cx="35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Osvrt ili prikaz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47003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43783" y="937704"/>
            <a:ext cx="4832376" cy="477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584525" y="149840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D259C8-A381-6B4B-B993-C4B27B238F1F}"/>
              </a:ext>
            </a:extLst>
          </p:cNvPr>
          <p:cNvSpPr/>
          <p:nvPr/>
        </p:nvSpPr>
        <p:spPr>
          <a:xfrm>
            <a:off x="7570927" y="2334746"/>
            <a:ext cx="363781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komentar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Po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komentar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razlikuje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vijesti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izvješća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ostalih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novinskih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 descr="A picture containing website&#10;&#10;Description automatically generated">
            <a:extLst>
              <a:ext uri="{FF2B5EF4-FFF2-40B4-BE49-F238E27FC236}">
                <a16:creationId xmlns:a16="http://schemas.microsoft.com/office/drawing/2014/main" id="{02D314E8-D378-7841-BFD7-62E6009606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3107">
            <a:off x="1565272" y="375413"/>
            <a:ext cx="4312853" cy="610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88667" y="1091946"/>
            <a:ext cx="4169681" cy="411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70" y="52300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87397" y="1771448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769EA-3D83-6E45-8E71-26862E8B1FC0}"/>
              </a:ext>
            </a:extLst>
          </p:cNvPr>
          <p:cNvSpPr txBox="1"/>
          <p:nvPr/>
        </p:nvSpPr>
        <p:spPr>
          <a:xfrm>
            <a:off x="8573339" y="2627828"/>
            <a:ext cx="2167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248B2B-3748-4B4E-801E-547CEE7F9E30}"/>
              </a:ext>
            </a:extLst>
          </p:cNvPr>
          <p:cNvSpPr txBox="1"/>
          <p:nvPr/>
        </p:nvSpPr>
        <p:spPr>
          <a:xfrm>
            <a:off x="8056220" y="2466016"/>
            <a:ext cx="33748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/>
              <a:t>Pročitaj osvrt na knjigu Robot. Zaključi koja je svrha osvrta ili prikaza.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D2E18E-929C-0248-9E39-82E324B279C8}"/>
              </a:ext>
            </a:extLst>
          </p:cNvPr>
          <p:cNvSpPr/>
          <p:nvPr/>
        </p:nvSpPr>
        <p:spPr>
          <a:xfrm>
            <a:off x="1606613" y="50881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 err="1">
                <a:solidFill>
                  <a:srgbClr val="FF40FF"/>
                </a:solidFill>
                <a:latin typeface="Calibri" panose="020F0502020204030204" pitchFamily="34" charset="0"/>
              </a:rPr>
              <a:t>Roboti</a:t>
            </a:r>
            <a:r>
              <a:rPr lang="en-US" sz="2800" b="1" dirty="0">
                <a:solidFill>
                  <a:srgbClr val="FF40FF"/>
                </a:solidFill>
                <a:latin typeface="Calibri" panose="020F0502020204030204" pitchFamily="34" charset="0"/>
              </a:rPr>
              <a:t> – </a:t>
            </a:r>
            <a:r>
              <a:rPr lang="en-US" sz="2800" b="1" dirty="0" err="1">
                <a:solidFill>
                  <a:srgbClr val="FF40FF"/>
                </a:solidFill>
                <a:latin typeface="Calibri" panose="020F0502020204030204" pitchFamily="34" charset="0"/>
              </a:rPr>
              <a:t>knjiga</a:t>
            </a:r>
            <a:r>
              <a:rPr lang="en-US" sz="2800" b="1" dirty="0">
                <a:solidFill>
                  <a:srgbClr val="FF40FF"/>
                </a:solidFill>
                <a:latin typeface="Calibri" panose="020F0502020204030204" pitchFamily="34" charset="0"/>
              </a:rPr>
              <a:t> s </a:t>
            </a:r>
            <a:r>
              <a:rPr lang="en-US" sz="2800" b="1" dirty="0" err="1">
                <a:solidFill>
                  <a:srgbClr val="FF40FF"/>
                </a:solidFill>
                <a:latin typeface="Calibri" panose="020F0502020204030204" pitchFamily="34" charset="0"/>
              </a:rPr>
              <a:t>aplikacijom</a:t>
            </a:r>
            <a:r>
              <a:rPr lang="en-US" sz="2800" b="1" dirty="0">
                <a:solidFill>
                  <a:srgbClr val="FF40FF"/>
                </a:solidFill>
                <a:latin typeface="Calibri" panose="020F0502020204030204" pitchFamily="34" charset="0"/>
              </a:rPr>
              <a:t> za </a:t>
            </a:r>
            <a:r>
              <a:rPr lang="en-US" sz="2800" b="1" dirty="0" err="1">
                <a:solidFill>
                  <a:srgbClr val="FF40FF"/>
                </a:solidFill>
                <a:latin typeface="Calibri" panose="020F0502020204030204" pitchFamily="34" charset="0"/>
              </a:rPr>
              <a:t>proširenu</a:t>
            </a:r>
            <a:r>
              <a:rPr lang="en-US" sz="2800" b="1" dirty="0">
                <a:solidFill>
                  <a:srgbClr val="FF40FF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40FF"/>
                </a:solidFill>
                <a:latin typeface="Calibri" panose="020F0502020204030204" pitchFamily="34" charset="0"/>
              </a:rPr>
              <a:t>stvarnost</a:t>
            </a:r>
            <a:endParaRPr lang="en-US" sz="2800" b="1" dirty="0">
              <a:solidFill>
                <a:srgbClr val="FF40FF"/>
              </a:solidFill>
            </a:endParaRPr>
          </a:p>
        </p:txBody>
      </p:sp>
      <p:pic>
        <p:nvPicPr>
          <p:cNvPr id="11" name="Picture 10" descr="A picture containing toy&#10;&#10;Description automatically generated">
            <a:extLst>
              <a:ext uri="{FF2B5EF4-FFF2-40B4-BE49-F238E27FC236}">
                <a16:creationId xmlns:a16="http://schemas.microsoft.com/office/drawing/2014/main" id="{755EB48A-5B73-6F4D-9BEA-62356651F6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135" y="1561526"/>
            <a:ext cx="6231953" cy="36479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C012A28-3249-1A4B-A1FA-5932CC26B16A}"/>
              </a:ext>
            </a:extLst>
          </p:cNvPr>
          <p:cNvSpPr/>
          <p:nvPr/>
        </p:nvSpPr>
        <p:spPr>
          <a:xfrm>
            <a:off x="380435" y="5200198"/>
            <a:ext cx="76416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Roboti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Školska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2019., 32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stranice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tvrdi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uvez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684594" y="187077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76207" y="1505650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741" y="519517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338156" y="1475223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5036AE-140D-2941-80A1-88665BF6F54F}"/>
              </a:ext>
            </a:extLst>
          </p:cNvPr>
          <p:cNvSpPr txBox="1"/>
          <p:nvPr/>
        </p:nvSpPr>
        <p:spPr>
          <a:xfrm>
            <a:off x="8559892" y="2191769"/>
            <a:ext cx="2972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OSVRT ILI PRIKAZ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CCEF95-D6D2-9E49-BD64-6029BD8C012D}"/>
              </a:ext>
            </a:extLst>
          </p:cNvPr>
          <p:cNvSpPr/>
          <p:nvPr/>
        </p:nvSpPr>
        <p:spPr>
          <a:xfrm>
            <a:off x="2173510" y="394491"/>
            <a:ext cx="84822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osvrta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prikaza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saznao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saznala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knjizi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Robot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osvrta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prikaza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knjige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CBEB1D-133A-BD46-801F-CC38EBA70BE9}"/>
              </a:ext>
            </a:extLst>
          </p:cNvPr>
          <p:cNvSpPr/>
          <p:nvPr/>
        </p:nvSpPr>
        <p:spPr>
          <a:xfrm>
            <a:off x="8414500" y="2738966"/>
            <a:ext cx="326340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opisuje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predstavlja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CCE1305-6E19-CA47-B505-68CE8D8D611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51"/>
          <a:stretch/>
        </p:blipFill>
        <p:spPr>
          <a:xfrm>
            <a:off x="182880" y="1888648"/>
            <a:ext cx="8027315" cy="24318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106149-57B0-4A48-B421-732384218EB8}"/>
              </a:ext>
            </a:extLst>
          </p:cNvPr>
          <p:cNvSpPr txBox="1"/>
          <p:nvPr/>
        </p:nvSpPr>
        <p:spPr>
          <a:xfrm>
            <a:off x="443784" y="4470044"/>
            <a:ext cx="1080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knjiga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BFAD6E-AD56-6B4D-8209-ACE931E4897E}"/>
              </a:ext>
            </a:extLst>
          </p:cNvPr>
          <p:cNvSpPr txBox="1"/>
          <p:nvPr/>
        </p:nvSpPr>
        <p:spPr>
          <a:xfrm>
            <a:off x="1956003" y="4495554"/>
            <a:ext cx="1080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film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845D7D-2149-0549-8C9E-569FED529990}"/>
              </a:ext>
            </a:extLst>
          </p:cNvPr>
          <p:cNvSpPr txBox="1"/>
          <p:nvPr/>
        </p:nvSpPr>
        <p:spPr>
          <a:xfrm>
            <a:off x="3213637" y="4488381"/>
            <a:ext cx="16499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k</a:t>
            </a:r>
            <a:r>
              <a:rPr lang="en-HR" sz="2800" b="1" dirty="0"/>
              <a:t>azališna predstava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CD60F-95EE-C44D-8ED9-76901D370DA0}"/>
              </a:ext>
            </a:extLst>
          </p:cNvPr>
          <p:cNvSpPr txBox="1"/>
          <p:nvPr/>
        </p:nvSpPr>
        <p:spPr>
          <a:xfrm>
            <a:off x="5099215" y="4512177"/>
            <a:ext cx="1080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slika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7B98F-3EEE-CC4F-BC6F-274AF23B8202}"/>
              </a:ext>
            </a:extLst>
          </p:cNvPr>
          <p:cNvSpPr txBox="1"/>
          <p:nvPr/>
        </p:nvSpPr>
        <p:spPr>
          <a:xfrm>
            <a:off x="6453218" y="4488380"/>
            <a:ext cx="1639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</a:t>
            </a:r>
            <a:r>
              <a:rPr lang="en-HR" sz="2800" b="1" dirty="0"/>
              <a:t>lazbeni uradak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person, young, posing&#10;&#10;Description automatically generated">
            <a:extLst>
              <a:ext uri="{FF2B5EF4-FFF2-40B4-BE49-F238E27FC236}">
                <a16:creationId xmlns:a16="http://schemas.microsoft.com/office/drawing/2014/main" id="{36C36721-5936-D348-B2FE-99A5067315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1"/>
          <a:stretch/>
        </p:blipFill>
        <p:spPr>
          <a:xfrm>
            <a:off x="5266180" y="1715375"/>
            <a:ext cx="2642877" cy="315391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E0F17-1EBA-9544-A05D-21EB4C126B39}"/>
              </a:ext>
            </a:extLst>
          </p:cNvPr>
          <p:cNvSpPr txBox="1"/>
          <p:nvPr/>
        </p:nvSpPr>
        <p:spPr>
          <a:xfrm>
            <a:off x="8666504" y="2798063"/>
            <a:ext cx="2131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SADRŽAJ PRIKAZA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AAC0F-AB9F-F744-8145-BDCE7C7788B4}"/>
              </a:ext>
            </a:extLst>
          </p:cNvPr>
          <p:cNvSpPr txBox="1"/>
          <p:nvPr/>
        </p:nvSpPr>
        <p:spPr>
          <a:xfrm>
            <a:off x="2483874" y="400574"/>
            <a:ext cx="7363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sadržava prikaz? Ako prikazujemo </a:t>
            </a:r>
            <a:r>
              <a:rPr lang="en-HR" sz="2800" dirty="0">
                <a:solidFill>
                  <a:srgbClr val="00B0F0"/>
                </a:solidFill>
              </a:rPr>
              <a:t>događaj</a:t>
            </a:r>
            <a:r>
              <a:rPr lang="en-HR" sz="2800" dirty="0"/>
              <a:t>, koji podatak trebamo zabiježiti?</a:t>
            </a:r>
          </a:p>
        </p:txBody>
      </p:sp>
      <p:pic>
        <p:nvPicPr>
          <p:cNvPr id="9" name="Google Shape;236;p21" descr="Arrow, circle, circled, direcrion, left icon">
            <a:extLst>
              <a:ext uri="{FF2B5EF4-FFF2-40B4-BE49-F238E27FC236}">
                <a16:creationId xmlns:a16="http://schemas.microsoft.com/office/drawing/2014/main" id="{23BC564D-8A1C-A640-8CC7-1347496833AE}"/>
              </a:ext>
            </a:extLst>
          </p:cNvPr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9218" y="1617403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6;p21" descr="Arrow, circle, circled, direcrion, left icon">
            <a:extLst>
              <a:ext uri="{FF2B5EF4-FFF2-40B4-BE49-F238E27FC236}">
                <a16:creationId xmlns:a16="http://schemas.microsoft.com/office/drawing/2014/main" id="{5B4AD95F-7BD2-E84F-8EC2-EE047BC73CDD}"/>
              </a:ext>
            </a:extLst>
          </p:cNvPr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9218" y="2488991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6;p21" descr="Arrow, circle, circled, direcrion, left icon">
            <a:extLst>
              <a:ext uri="{FF2B5EF4-FFF2-40B4-BE49-F238E27FC236}">
                <a16:creationId xmlns:a16="http://schemas.microsoft.com/office/drawing/2014/main" id="{86812E9E-13AB-874C-909F-48EB05BDBEBB}"/>
              </a:ext>
            </a:extLst>
          </p:cNvPr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9218" y="3370273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6;p21" descr="Arrow, circle, circled, direcrion, left icon">
            <a:extLst>
              <a:ext uri="{FF2B5EF4-FFF2-40B4-BE49-F238E27FC236}">
                <a16:creationId xmlns:a16="http://schemas.microsoft.com/office/drawing/2014/main" id="{F484B4FE-07F7-5D44-B8B3-0D744CC559E0}"/>
              </a:ext>
            </a:extLst>
          </p:cNvPr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9218" y="4090200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36;p21" descr="Arrow, circle, circled, direcrion, left icon">
            <a:extLst>
              <a:ext uri="{FF2B5EF4-FFF2-40B4-BE49-F238E27FC236}">
                <a16:creationId xmlns:a16="http://schemas.microsoft.com/office/drawing/2014/main" id="{8E247711-DF73-AC4E-B12C-F130A27A44A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429218" y="4874002"/>
            <a:ext cx="618144" cy="6181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6D6233-3A04-E741-AB97-929F71D49534}"/>
              </a:ext>
            </a:extLst>
          </p:cNvPr>
          <p:cNvSpPr txBox="1"/>
          <p:nvPr/>
        </p:nvSpPr>
        <p:spPr>
          <a:xfrm>
            <a:off x="1445735" y="1712327"/>
            <a:ext cx="2335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  <a:r>
              <a:rPr lang="en-HR" sz="2800" dirty="0"/>
              <a:t>aslov djela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9F3033-3DE4-844F-BEE6-E490B00C8008}"/>
              </a:ext>
            </a:extLst>
          </p:cNvPr>
          <p:cNvSpPr txBox="1"/>
          <p:nvPr/>
        </p:nvSpPr>
        <p:spPr>
          <a:xfrm>
            <a:off x="1394259" y="2536453"/>
            <a:ext cx="3657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vrijeme nastanka </a:t>
            </a:r>
            <a:r>
              <a:rPr lang="en-HR" sz="2800" dirty="0"/>
              <a:t>djela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77EBF0-F718-F647-B014-E8F366DD230C}"/>
              </a:ext>
            </a:extLst>
          </p:cNvPr>
          <p:cNvSpPr txBox="1"/>
          <p:nvPr/>
        </p:nvSpPr>
        <p:spPr>
          <a:xfrm>
            <a:off x="1394259" y="3371012"/>
            <a:ext cx="2335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sadržaj </a:t>
            </a:r>
            <a:r>
              <a:rPr lang="en-HR" sz="2800" dirty="0"/>
              <a:t>djela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67D3EA-A958-4848-8E99-B6CCC096D605}"/>
              </a:ext>
            </a:extLst>
          </p:cNvPr>
          <p:cNvSpPr txBox="1"/>
          <p:nvPr/>
        </p:nvSpPr>
        <p:spPr>
          <a:xfrm>
            <a:off x="1445735" y="4163139"/>
            <a:ext cx="3683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način oblikovanja </a:t>
            </a:r>
            <a:r>
              <a:rPr lang="en-HR" sz="2800" dirty="0"/>
              <a:t>djela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D1511C-6080-DF4D-872F-374F036351EC}"/>
              </a:ext>
            </a:extLst>
          </p:cNvPr>
          <p:cNvSpPr txBox="1"/>
          <p:nvPr/>
        </p:nvSpPr>
        <p:spPr>
          <a:xfrm>
            <a:off x="1445735" y="4948855"/>
            <a:ext cx="465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vrijeme održavanja (događaj)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oy&#10;&#10;Description automatically generated">
            <a:extLst>
              <a:ext uri="{FF2B5EF4-FFF2-40B4-BE49-F238E27FC236}">
                <a16:creationId xmlns:a16="http://schemas.microsoft.com/office/drawing/2014/main" id="{76F4ACB0-5A7C-8846-8B6E-084A2AC5C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684" y="1759416"/>
            <a:ext cx="2425981" cy="1420086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52135" y="1081509"/>
            <a:ext cx="4544053" cy="448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852" y="537075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784379" y="1227000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19E945-4786-6843-9704-B86DD4C82223}"/>
              </a:ext>
            </a:extLst>
          </p:cNvPr>
          <p:cNvSpPr txBox="1"/>
          <p:nvPr/>
        </p:nvSpPr>
        <p:spPr>
          <a:xfrm>
            <a:off x="8551906" y="1859793"/>
            <a:ext cx="2791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KRITIČKI PRIKAZ ILI KRITIKA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CF5357-6396-3F4D-A4D7-260CE565F5CF}"/>
              </a:ext>
            </a:extLst>
          </p:cNvPr>
          <p:cNvSpPr txBox="1"/>
          <p:nvPr/>
        </p:nvSpPr>
        <p:spPr>
          <a:xfrm>
            <a:off x="2405093" y="332820"/>
            <a:ext cx="7644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sljedeći primjer. Iznosi li autor svoj stav, procjenu?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ED9253-0B02-4241-A06E-9B27C80D33FA}"/>
              </a:ext>
            </a:extLst>
          </p:cNvPr>
          <p:cNvSpPr/>
          <p:nvPr/>
        </p:nvSpPr>
        <p:spPr>
          <a:xfrm>
            <a:off x="95510" y="1682645"/>
            <a:ext cx="48203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S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pomoću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besplatne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aplikacije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proširene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stvarnosti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roboti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oživjeti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pred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očima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čitatelja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izaziva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posebno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uzbuđenje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knjizi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daje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dodatnu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dimenziju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zadovoljstva</a:t>
            </a:r>
            <a:r>
              <a:rPr lang="en-US" sz="2800" i="1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i="1" dirty="0">
              <a:solidFill>
                <a:srgbClr val="000000"/>
              </a:solidFill>
            </a:endParaRPr>
          </a:p>
        </p:txBody>
      </p:sp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C61F6D2A-606E-394A-8EBE-2C863649FC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7189">
            <a:off x="1831694" y="4391402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50E158-4FC3-AC45-9A44-F8881AAE8A88}"/>
              </a:ext>
            </a:extLst>
          </p:cNvPr>
          <p:cNvSpPr txBox="1"/>
          <p:nvPr/>
        </p:nvSpPr>
        <p:spPr>
          <a:xfrm>
            <a:off x="1879975" y="5258477"/>
            <a:ext cx="4347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rednuje </a:t>
            </a:r>
            <a:r>
              <a:rPr lang="en-US" sz="2800" dirty="0"/>
              <a:t>i</a:t>
            </a:r>
            <a:r>
              <a:rPr lang="en-HR" sz="2800" dirty="0"/>
              <a:t> procjenjuje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CAF164-BD33-574F-841B-E34C1B17690F}"/>
              </a:ext>
            </a:extLst>
          </p:cNvPr>
          <p:cNvSpPr/>
          <p:nvPr/>
        </p:nvSpPr>
        <p:spPr>
          <a:xfrm>
            <a:off x="7852276" y="2702024"/>
            <a:ext cx="3940209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autor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predstavljanje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vrednuje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procjenjuje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 algn="ctr"/>
            <a:br>
              <a:rPr lang="en-US" dirty="0"/>
            </a:br>
            <a:br>
              <a:rPr lang="en-US" dirty="0"/>
            </a:b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F03430-93A3-DA4F-9218-06A5A4DF8A81}"/>
              </a:ext>
            </a:extLst>
          </p:cNvPr>
          <p:cNvSpPr txBox="1"/>
          <p:nvPr/>
        </p:nvSpPr>
        <p:spPr>
          <a:xfrm>
            <a:off x="8466035" y="2631814"/>
            <a:ext cx="2170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GRAMATIKA I PRAVOPIS</a:t>
            </a:r>
          </a:p>
        </p:txBody>
      </p:sp>
      <p:pic>
        <p:nvPicPr>
          <p:cNvPr id="4" name="Picture 3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B9BF50DC-A7FA-C44F-9A9C-FDA5CF93A1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5" t="4028" r="945" b="-4028"/>
          <a:stretch/>
        </p:blipFill>
        <p:spPr>
          <a:xfrm>
            <a:off x="139723" y="2141836"/>
            <a:ext cx="2579370" cy="2421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4B8F1A-5418-F748-BB13-F1736C6C2FCE}"/>
              </a:ext>
            </a:extLst>
          </p:cNvPr>
          <p:cNvSpPr txBox="1"/>
          <p:nvPr/>
        </p:nvSpPr>
        <p:spPr>
          <a:xfrm>
            <a:off x="2255520" y="607738"/>
            <a:ext cx="7424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Jesu li gramatika </a:t>
            </a:r>
            <a:r>
              <a:rPr lang="en-US" sz="2800" dirty="0"/>
              <a:t>i</a:t>
            </a:r>
            <a:r>
              <a:rPr lang="en-HR" sz="2800" dirty="0"/>
              <a:t> pravopis važni za </a:t>
            </a:r>
            <a:r>
              <a:rPr lang="hr-HR" sz="2800" dirty="0"/>
              <a:t>osvrt ili prikaz?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A2F109-702C-4544-844A-7B48614F0991}"/>
              </a:ext>
            </a:extLst>
          </p:cNvPr>
          <p:cNvSpPr/>
          <p:nvPr/>
        </p:nvSpPr>
        <p:spPr>
          <a:xfrm>
            <a:off x="3284809" y="2375861"/>
            <a:ext cx="38679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osvrt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osobito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važno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provjeriti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pravopisnu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gramatičku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točnost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400038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71072" y="1355644"/>
            <a:ext cx="3451672" cy="340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875" y="514784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79535" y="2594016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E1E2BA-6C72-3942-87EC-4278BB482CC5}"/>
              </a:ext>
            </a:extLst>
          </p:cNvPr>
          <p:cNvSpPr txBox="1"/>
          <p:nvPr/>
        </p:nvSpPr>
        <p:spPr>
          <a:xfrm>
            <a:off x="1039649" y="713736"/>
            <a:ext cx="73449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/>
              <a:t>    </a:t>
            </a:r>
            <a:r>
              <a:rPr lang="en-US" sz="2800" dirty="0" err="1"/>
              <a:t>Napiši</a:t>
            </a:r>
            <a:r>
              <a:rPr lang="en-US" sz="2800" dirty="0"/>
              <a:t> </a:t>
            </a:r>
            <a:r>
              <a:rPr lang="en-US" sz="2800" b="1" dirty="0" err="1">
                <a:solidFill>
                  <a:srgbClr val="069C4B"/>
                </a:solidFill>
              </a:rPr>
              <a:t>osvrt</a:t>
            </a:r>
            <a:r>
              <a:rPr lang="en-US" sz="2800" b="1" dirty="0">
                <a:solidFill>
                  <a:srgbClr val="069C4B"/>
                </a:solidFill>
              </a:rPr>
              <a:t> </a:t>
            </a:r>
            <a:r>
              <a:rPr lang="en-US" sz="2800" b="1" dirty="0" err="1">
                <a:solidFill>
                  <a:srgbClr val="069C4B"/>
                </a:solidFill>
              </a:rPr>
              <a:t>ili</a:t>
            </a:r>
            <a:r>
              <a:rPr lang="en-US" sz="2800" b="1" dirty="0">
                <a:solidFill>
                  <a:srgbClr val="069C4B"/>
                </a:solidFill>
              </a:rPr>
              <a:t> </a:t>
            </a:r>
            <a:r>
              <a:rPr lang="en-US" sz="2800" b="1" dirty="0" err="1">
                <a:solidFill>
                  <a:srgbClr val="069C4B"/>
                </a:solidFill>
              </a:rPr>
              <a:t>prikaz</a:t>
            </a:r>
            <a:r>
              <a:rPr lang="en-US" sz="2800" b="1" dirty="0">
                <a:solidFill>
                  <a:srgbClr val="069C4B"/>
                </a:solidFill>
              </a:rPr>
              <a:t> </a:t>
            </a:r>
            <a:r>
              <a:rPr lang="en-US" sz="2800" dirty="0"/>
              <a:t>od 150 </a:t>
            </a:r>
            <a:r>
              <a:rPr lang="en-US" sz="2800" dirty="0" err="1"/>
              <a:t>riječi</a:t>
            </a:r>
            <a:r>
              <a:rPr lang="en-US" sz="2800" dirty="0"/>
              <a:t> o </a:t>
            </a:r>
            <a:r>
              <a:rPr lang="en-US" sz="2800" dirty="0" err="1"/>
              <a:t>svojem</a:t>
            </a:r>
            <a:r>
              <a:rPr lang="en-US" sz="2800" dirty="0"/>
              <a:t> </a:t>
            </a:r>
            <a:r>
              <a:rPr lang="en-US" sz="2800" dirty="0" err="1"/>
              <a:t>omiljenom</a:t>
            </a:r>
            <a:r>
              <a:rPr lang="en-US" sz="2800" dirty="0"/>
              <a:t> </a:t>
            </a:r>
            <a:r>
              <a:rPr lang="en-US" sz="2800" dirty="0" err="1"/>
              <a:t>filmu</a:t>
            </a:r>
            <a:r>
              <a:rPr lang="en-US" sz="2800" dirty="0"/>
              <a:t>, </a:t>
            </a:r>
            <a:r>
              <a:rPr lang="en-US" sz="2800" dirty="0" err="1"/>
              <a:t>knjizi</a:t>
            </a:r>
            <a:r>
              <a:rPr lang="en-US" sz="2800" dirty="0"/>
              <a:t>, </a:t>
            </a:r>
            <a:r>
              <a:rPr lang="en-US" sz="2800" dirty="0" err="1"/>
              <a:t>glazbenom</a:t>
            </a:r>
            <a:r>
              <a:rPr lang="en-US" sz="2800" dirty="0"/>
              <a:t> </a:t>
            </a:r>
            <a:r>
              <a:rPr lang="en-US" sz="2800" dirty="0" err="1"/>
              <a:t>uratku</a:t>
            </a:r>
            <a:r>
              <a:rPr lang="en-US" sz="2800" dirty="0"/>
              <a:t>…</a:t>
            </a:r>
          </a:p>
          <a:p>
            <a:pPr algn="just"/>
            <a:r>
              <a:rPr lang="en-US" sz="2800" dirty="0"/>
              <a:t>    </a:t>
            </a:r>
          </a:p>
          <a:p>
            <a:pPr algn="just"/>
            <a:r>
              <a:rPr lang="en-US" sz="2800" dirty="0"/>
              <a:t>    </a:t>
            </a:r>
            <a:r>
              <a:rPr lang="en-US" sz="2800" dirty="0" err="1"/>
              <a:t>Nastoj</a:t>
            </a:r>
            <a:r>
              <a:rPr lang="en-US" sz="2800" dirty="0"/>
              <a:t> </a:t>
            </a:r>
            <a:r>
              <a:rPr lang="en-US" sz="2800" dirty="0" err="1"/>
              <a:t>osvrtom</a:t>
            </a:r>
            <a:r>
              <a:rPr lang="en-US" sz="2800" dirty="0"/>
              <a:t> </a:t>
            </a:r>
            <a:r>
              <a:rPr lang="en-US" sz="2800" dirty="0" err="1"/>
              <a:t>ili</a:t>
            </a:r>
            <a:r>
              <a:rPr lang="en-US" sz="2800" dirty="0"/>
              <a:t> </a:t>
            </a:r>
            <a:r>
              <a:rPr lang="en-US" sz="2800" dirty="0" err="1"/>
              <a:t>prikazom</a:t>
            </a:r>
            <a:r>
              <a:rPr lang="en-US" sz="2800" dirty="0"/>
              <a:t> </a:t>
            </a:r>
            <a:r>
              <a:rPr lang="en-US" sz="2800" dirty="0" err="1"/>
              <a:t>zainteresirati</a:t>
            </a:r>
            <a:r>
              <a:rPr lang="en-US" sz="2800" dirty="0"/>
              <a:t> one koji </a:t>
            </a:r>
            <a:r>
              <a:rPr lang="en-US" sz="2800" dirty="0" err="1"/>
              <a:t>ga</a:t>
            </a:r>
            <a:r>
              <a:rPr lang="en-US" sz="2800" dirty="0"/>
              <a:t> </a:t>
            </a:r>
            <a:r>
              <a:rPr lang="en-US" sz="2800" dirty="0" err="1"/>
              <a:t>budu</a:t>
            </a:r>
            <a:r>
              <a:rPr lang="en-US" sz="2800" dirty="0"/>
              <a:t> </a:t>
            </a:r>
            <a:r>
              <a:rPr lang="en-US" sz="2800" dirty="0" err="1"/>
              <a:t>čitali</a:t>
            </a:r>
            <a:r>
              <a:rPr lang="en-US" sz="2800" dirty="0"/>
              <a:t> da </a:t>
            </a:r>
            <a:r>
              <a:rPr lang="en-US" sz="2800" dirty="0" err="1"/>
              <a:t>pogledaju</a:t>
            </a:r>
            <a:r>
              <a:rPr lang="en-US" sz="2800" dirty="0"/>
              <a:t> film, </a:t>
            </a:r>
            <a:r>
              <a:rPr lang="en-US" sz="2800" dirty="0" err="1"/>
              <a:t>pročitaju</a:t>
            </a:r>
            <a:r>
              <a:rPr lang="en-US" sz="2800" dirty="0"/>
              <a:t> </a:t>
            </a:r>
            <a:r>
              <a:rPr lang="en-US" sz="2800" dirty="0" err="1"/>
              <a:t>knjigu</a:t>
            </a:r>
            <a:r>
              <a:rPr lang="en-US" sz="2800" dirty="0"/>
              <a:t>, </a:t>
            </a:r>
            <a:r>
              <a:rPr lang="en-US" sz="2800" dirty="0" err="1"/>
              <a:t>poslušaju</a:t>
            </a:r>
            <a:r>
              <a:rPr lang="en-US" sz="2800" dirty="0"/>
              <a:t> album…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DD9A06-2C6F-B243-AA26-E6AF6D1E57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47" y="3540710"/>
            <a:ext cx="7006347" cy="233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298</Words>
  <Application>Microsoft Macintosh PowerPoint</Application>
  <PresentationFormat>Widescreen</PresentationFormat>
  <Paragraphs>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2021-05-09T18:27:50Z</dcterms:modified>
</cp:coreProperties>
</file>